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74" r:id="rId7"/>
    <p:sldId id="277" r:id="rId8"/>
    <p:sldId id="275" r:id="rId9"/>
    <p:sldId id="276" r:id="rId10"/>
    <p:sldId id="278" r:id="rId11"/>
    <p:sldId id="283" r:id="rId12"/>
    <p:sldId id="279" r:id="rId13"/>
    <p:sldId id="280" r:id="rId14"/>
    <p:sldId id="281" r:id="rId15"/>
    <p:sldId id="282" r:id="rId16"/>
    <p:sldId id="284" r:id="rId17"/>
    <p:sldId id="273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Kiertekeles_sz&#246;veg_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jumbo\csoportmunka\Statkoord_osztaly\OSAP\2019\OSAP_TELJES&#220;L&#201;S_2017\Kiertekeles_sz&#246;veg_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822219318021"/>
          <c:y val="0.13425925925925927"/>
          <c:w val="0.86518900905021723"/>
          <c:h val="0.65148877223680368"/>
        </c:manualLayout>
      </c:layout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19050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36000" rIns="38100" bIns="19050" anchor="b" anchorCtr="0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Munka3!$B$42:$I$42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Munka3!$B$57:$I$57</c:f>
              <c:numCache>
                <c:formatCode>General</c:formatCode>
                <c:ptCount val="8"/>
                <c:pt idx="0">
                  <c:v>150</c:v>
                </c:pt>
                <c:pt idx="1">
                  <c:v>147</c:v>
                </c:pt>
                <c:pt idx="2">
                  <c:v>139</c:v>
                </c:pt>
                <c:pt idx="3">
                  <c:v>136</c:v>
                </c:pt>
                <c:pt idx="4">
                  <c:v>129</c:v>
                </c:pt>
                <c:pt idx="5">
                  <c:v>138</c:v>
                </c:pt>
                <c:pt idx="6">
                  <c:v>140</c:v>
                </c:pt>
                <c:pt idx="7">
                  <c:v>139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Munka3!$B$42:$I$42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Munka3!$B$39:$I$39</c:f>
              <c:numCache>
                <c:formatCode>General</c:formatCode>
                <c:ptCount val="8"/>
                <c:pt idx="0">
                  <c:v>22</c:v>
                </c:pt>
                <c:pt idx="1">
                  <c:v>18</c:v>
                </c:pt>
                <c:pt idx="2">
                  <c:v>17</c:v>
                </c:pt>
                <c:pt idx="3">
                  <c:v>20</c:v>
                </c:pt>
                <c:pt idx="4">
                  <c:v>22</c:v>
                </c:pt>
                <c:pt idx="5">
                  <c:v>19</c:v>
                </c:pt>
                <c:pt idx="6">
                  <c:v>20</c:v>
                </c:pt>
                <c:pt idx="7">
                  <c:v>19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3753632"/>
        <c:axId val="383752848"/>
      </c:lineChart>
      <c:catAx>
        <c:axId val="383753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93061434748042382"/>
              <c:y val="0.874628900554097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3752848"/>
        <c:crosses val="autoZero"/>
        <c:auto val="1"/>
        <c:lblAlgn val="ctr"/>
        <c:lblOffset val="100"/>
        <c:noMultiLvlLbl val="0"/>
      </c:catAx>
      <c:valAx>
        <c:axId val="3837528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layout>
            <c:manualLayout>
              <c:xMode val="edge"/>
              <c:yMode val="edge"/>
              <c:x val="3.0428769017980636E-2"/>
              <c:y val="1.678587051618547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375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60939218697246"/>
          <c:y val="0.89872630504520268"/>
          <c:w val="0.4453787259994990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524281838598354E-2"/>
          <c:y val="0.12086469607455738"/>
          <c:w val="0.87829644294324061"/>
          <c:h val="0.67085344500988098"/>
        </c:manualLayout>
      </c:layout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19050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Munka3!$B$42:$I$42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Munka3!$B$43:$I$43</c:f>
              <c:numCache>
                <c:formatCode>General</c:formatCode>
                <c:ptCount val="8"/>
                <c:pt idx="0">
                  <c:v>142</c:v>
                </c:pt>
                <c:pt idx="1">
                  <c:v>138</c:v>
                </c:pt>
                <c:pt idx="2">
                  <c:v>138</c:v>
                </c:pt>
                <c:pt idx="3">
                  <c:v>126</c:v>
                </c:pt>
                <c:pt idx="4">
                  <c:v>128</c:v>
                </c:pt>
                <c:pt idx="5">
                  <c:v>128</c:v>
                </c:pt>
                <c:pt idx="6">
                  <c:v>132</c:v>
                </c:pt>
                <c:pt idx="7">
                  <c:v>133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Munka3!$B$25:$I$25</c:f>
              <c:numCache>
                <c:formatCode>General</c:formatCode>
                <c:ptCount val="8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74</c:v>
                </c:pt>
                <c:pt idx="4">
                  <c:v>78</c:v>
                </c:pt>
                <c:pt idx="5">
                  <c:v>78</c:v>
                </c:pt>
                <c:pt idx="6">
                  <c:v>82</c:v>
                </c:pt>
                <c:pt idx="7">
                  <c:v>76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6350144"/>
        <c:axId val="386347008"/>
      </c:lineChart>
      <c:catAx>
        <c:axId val="386350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93292293131395043"/>
              <c:y val="0.867710367293439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6347008"/>
        <c:crosses val="autoZero"/>
        <c:auto val="1"/>
        <c:lblAlgn val="ctr"/>
        <c:lblOffset val="100"/>
        <c:noMultiLvlLbl val="0"/>
      </c:catAx>
      <c:valAx>
        <c:axId val="386347008"/>
        <c:scaling>
          <c:orientation val="minMax"/>
          <c:max val="19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layout>
            <c:manualLayout>
              <c:xMode val="edge"/>
              <c:yMode val="edge"/>
              <c:x val="2.3115448824964684E-2"/>
              <c:y val="4.278144546497170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8635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37615488766356"/>
          <c:y val="0.89779623936236852"/>
          <c:w val="0.41352102080087044"/>
          <c:h val="8.2619917308378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0833333333333323"/>
                  <c:y val="9.259259259259237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722222222222223"/>
                  <c:y val="2.77777777777776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402293089840106"/>
                  <c:y val="7.74526701033917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748641236566405"/>
                  <c:y val="0.137262485971080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2222222222222227"/>
                  <c:y val="6.01851851851850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9166666666666668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5000000000000002"/>
                  <c:y val="-0.120370370370370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6388888888888892"/>
                  <c:y val="-8.33333333333333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SZOR!$S$4:$S$11</c:f>
              <c:strCache>
                <c:ptCount val="8"/>
                <c:pt idx="0">
                  <c:v>Szociális-és egészségügy</c:v>
                </c:pt>
                <c:pt idx="1">
                  <c:v>Gazdasági ágazatok</c:v>
                </c:pt>
                <c:pt idx="2">
                  <c:v>Általános gazdasági mutatók</c:v>
                </c:pt>
                <c:pt idx="3">
                  <c:v>Területi statisztika</c:v>
                </c:pt>
                <c:pt idx="4">
                  <c:v>Környezet</c:v>
                </c:pt>
                <c:pt idx="5">
                  <c:v>Regiszterek</c:v>
                </c:pt>
                <c:pt idx="6">
                  <c:v>Népesség, népmozgalom</c:v>
                </c:pt>
                <c:pt idx="7">
                  <c:v>Társadalom</c:v>
                </c:pt>
              </c:strCache>
            </c:strRef>
          </c:cat>
          <c:val>
            <c:numRef>
              <c:f>SZOR!$U$4:$U$11</c:f>
              <c:numCache>
                <c:formatCode>General</c:formatCode>
                <c:ptCount val="8"/>
                <c:pt idx="0">
                  <c:v>22</c:v>
                </c:pt>
                <c:pt idx="1">
                  <c:v>40</c:v>
                </c:pt>
                <c:pt idx="2">
                  <c:v>21</c:v>
                </c:pt>
                <c:pt idx="3">
                  <c:v>3</c:v>
                </c:pt>
                <c:pt idx="4">
                  <c:v>13</c:v>
                </c:pt>
                <c:pt idx="5">
                  <c:v>8</c:v>
                </c:pt>
                <c:pt idx="6">
                  <c:v>3</c:v>
                </c:pt>
                <c:pt idx="7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50" b="1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18819337080586E-2"/>
          <c:y val="9.2164598069309128E-2"/>
          <c:w val="0.88599863373242727"/>
          <c:h val="0.45969945282263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Munka1!$F$374</c:f>
              <c:strCache>
                <c:ptCount val="1"/>
                <c:pt idx="0">
                  <c:v>Teljesítendő feladatok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Munka1!$D$375:$D$384</c:f>
              <c:strCache>
                <c:ptCount val="10"/>
                <c:pt idx="0">
                  <c:v>Évente</c:v>
                </c:pt>
                <c:pt idx="1">
                  <c:v>Félévente</c:v>
                </c:pt>
                <c:pt idx="2">
                  <c:v>Évente háromszor</c:v>
                </c:pt>
                <c:pt idx="3">
                  <c:v>Negyedévente</c:v>
                </c:pt>
                <c:pt idx="4">
                  <c:v>Évente ötször</c:v>
                </c:pt>
                <c:pt idx="5">
                  <c:v>Kéthavonta</c:v>
                </c:pt>
                <c:pt idx="6">
                  <c:v>Évente nyolcszor</c:v>
                </c:pt>
                <c:pt idx="7">
                  <c:v>Évente tízszer</c:v>
                </c:pt>
                <c:pt idx="8">
                  <c:v>Havonta</c:v>
                </c:pt>
                <c:pt idx="9">
                  <c:v>Gyakrabban</c:v>
                </c:pt>
              </c:strCache>
            </c:strRef>
          </c:cat>
          <c:val>
            <c:numRef>
              <c:f>Munka1!$F$375:$F$384</c:f>
              <c:numCache>
                <c:formatCode>General</c:formatCode>
                <c:ptCount val="10"/>
                <c:pt idx="0">
                  <c:v>44</c:v>
                </c:pt>
                <c:pt idx="1">
                  <c:v>12</c:v>
                </c:pt>
                <c:pt idx="2">
                  <c:v>1</c:v>
                </c:pt>
                <c:pt idx="3">
                  <c:v>16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12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Munka1!$G$374</c:f>
              <c:strCache>
                <c:ptCount val="1"/>
                <c:pt idx="0">
                  <c:v>Határidőre teljesített feladatok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0882800608828003E-3"/>
                  <c:y val="-4.143078315830235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029426686960933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Munka1!$D$375:$D$384</c:f>
              <c:strCache>
                <c:ptCount val="10"/>
                <c:pt idx="0">
                  <c:v>Évente</c:v>
                </c:pt>
                <c:pt idx="1">
                  <c:v>Félévente</c:v>
                </c:pt>
                <c:pt idx="2">
                  <c:v>Évente háromszor</c:v>
                </c:pt>
                <c:pt idx="3">
                  <c:v>Negyedévente</c:v>
                </c:pt>
                <c:pt idx="4">
                  <c:v>Évente ötször</c:v>
                </c:pt>
                <c:pt idx="5">
                  <c:v>Kéthavonta</c:v>
                </c:pt>
                <c:pt idx="6">
                  <c:v>Évente nyolcszor</c:v>
                </c:pt>
                <c:pt idx="7">
                  <c:v>Évente tízszer</c:v>
                </c:pt>
                <c:pt idx="8">
                  <c:v>Havonta</c:v>
                </c:pt>
                <c:pt idx="9">
                  <c:v>Gyakrabban</c:v>
                </c:pt>
              </c:strCache>
            </c:strRef>
          </c:cat>
          <c:val>
            <c:numRef>
              <c:f>Munka1!$G$375:$G$384</c:f>
              <c:numCache>
                <c:formatCode>General</c:formatCode>
                <c:ptCount val="10"/>
                <c:pt idx="0">
                  <c:v>37</c:v>
                </c:pt>
                <c:pt idx="1">
                  <c:v>11</c:v>
                </c:pt>
                <c:pt idx="2">
                  <c:v>3</c:v>
                </c:pt>
                <c:pt idx="3">
                  <c:v>11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10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Munka1!$H$374</c:f>
              <c:strCache>
                <c:ptCount val="1"/>
                <c:pt idx="0">
                  <c:v>Határidőre nem teljesített feladatok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Munka1!$D$375:$D$384</c:f>
              <c:strCache>
                <c:ptCount val="10"/>
                <c:pt idx="0">
                  <c:v>Évente</c:v>
                </c:pt>
                <c:pt idx="1">
                  <c:v>Félévente</c:v>
                </c:pt>
                <c:pt idx="2">
                  <c:v>Évente háromszor</c:v>
                </c:pt>
                <c:pt idx="3">
                  <c:v>Negyedévente</c:v>
                </c:pt>
                <c:pt idx="4">
                  <c:v>Évente ötször</c:v>
                </c:pt>
                <c:pt idx="5">
                  <c:v>Kéthavonta</c:v>
                </c:pt>
                <c:pt idx="6">
                  <c:v>Évente nyolcszor</c:v>
                </c:pt>
                <c:pt idx="7">
                  <c:v>Évente tízszer</c:v>
                </c:pt>
                <c:pt idx="8">
                  <c:v>Havonta</c:v>
                </c:pt>
                <c:pt idx="9">
                  <c:v>Gyakrabban</c:v>
                </c:pt>
              </c:strCache>
            </c:strRef>
          </c:cat>
          <c:val>
            <c:numRef>
              <c:f>Munka1!$H$375:$H$384</c:f>
              <c:numCache>
                <c:formatCode>General</c:formatCode>
                <c:ptCount val="10"/>
                <c:pt idx="0">
                  <c:v>10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7678520"/>
        <c:axId val="317679304"/>
      </c:barChart>
      <c:catAx>
        <c:axId val="31767852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Gyakorisága </a:t>
                </a:r>
              </a:p>
            </c:rich>
          </c:tx>
          <c:layout>
            <c:manualLayout>
              <c:xMode val="edge"/>
              <c:yMode val="edge"/>
              <c:x val="0.43425080997295429"/>
              <c:y val="0.8261000934205258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317679304"/>
        <c:crosses val="autoZero"/>
        <c:auto val="1"/>
        <c:lblAlgn val="ctr"/>
        <c:lblOffset val="100"/>
        <c:noMultiLvlLbl val="0"/>
      </c:catAx>
      <c:valAx>
        <c:axId val="317679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Adatátvételek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31767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083494129443867E-2"/>
          <c:y val="0.9116953538702397"/>
          <c:w val="0.86765629182196979"/>
          <c:h val="7.894792098356126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2018.09.25.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2018.09.25.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2018.09.25.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2018.09.25.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2018.09.25.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2018.09.25.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2018.09.25.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tatkoord@ksh.h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33285" y="6249600"/>
            <a:ext cx="237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Myriad "/>
              </a:rPr>
              <a:t>2018.09.26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00527" y="5210951"/>
            <a:ext cx="3397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2060"/>
                </a:solidFill>
                <a:latin typeface="Myriad "/>
              </a:rPr>
              <a:t>Dr. Zavagyák Andrea</a:t>
            </a:r>
            <a:endParaRPr lang="hu-HU" sz="24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a 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 smtClean="0">
              <a:latin typeface="Calibri" panose="020F050202020403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2976166" y="2035789"/>
            <a:ext cx="7846640" cy="1465349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002060"/>
                </a:solidFill>
              </a:rPr>
              <a:t>Tájékoztatás a </a:t>
            </a:r>
            <a:r>
              <a:rPr lang="hu-HU" sz="3200" b="1" dirty="0">
                <a:solidFill>
                  <a:srgbClr val="002060"/>
                </a:solidFill>
              </a:rPr>
              <a:t>2017. évi</a:t>
            </a:r>
            <a:br>
              <a:rPr lang="hu-HU" sz="3200" b="1" dirty="0">
                <a:solidFill>
                  <a:srgbClr val="002060"/>
                </a:solidFill>
              </a:rPr>
            </a:br>
            <a:r>
              <a:rPr lang="hu-HU" sz="3200" b="1" dirty="0">
                <a:solidFill>
                  <a:srgbClr val="002060"/>
                </a:solidFill>
              </a:rPr>
              <a:t>Országos Statisztikai Adatfelvételi Program (</a:t>
            </a:r>
            <a:r>
              <a:rPr lang="hu-HU" sz="3200" b="1" dirty="0" smtClean="0">
                <a:solidFill>
                  <a:srgbClr val="002060"/>
                </a:solidFill>
              </a:rPr>
              <a:t>OSAP)</a:t>
            </a:r>
            <a:r>
              <a:rPr lang="hu-HU" sz="3200" b="1" dirty="0">
                <a:solidFill>
                  <a:srgbClr val="002060"/>
                </a:solidFill>
              </a:rPr>
              <a:t> </a:t>
            </a:r>
            <a:r>
              <a:rPr lang="hu-HU" sz="3200" b="1" dirty="0" smtClean="0">
                <a:solidFill>
                  <a:srgbClr val="002060"/>
                </a:solidFill>
              </a:rPr>
              <a:t>teljesüléséről</a:t>
            </a:r>
            <a:endParaRPr lang="hu-H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rgbClr val="002060"/>
                </a:solidFill>
              </a:rPr>
              <a:t>Publikálás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78" y="1772365"/>
            <a:ext cx="5059536" cy="304110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565124" y="1046748"/>
            <a:ext cx="461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Az előállított statisztikai termékek publikálásának leggyakoribb módjai 2017- </a:t>
            </a:r>
            <a:r>
              <a:rPr lang="hu-HU" b="1" dirty="0" err="1" smtClean="0">
                <a:solidFill>
                  <a:srgbClr val="002060"/>
                </a:solidFill>
              </a:rPr>
              <a:t>ben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388547" y="1046747"/>
            <a:ext cx="4689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Tudományos vagy tájékoztatási célú adatkiadások átvevői 2017-ben</a:t>
            </a:r>
            <a:r>
              <a:rPr lang="x-none" dirty="0"/>
              <a:t> 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786" y="1772365"/>
            <a:ext cx="5432751" cy="3090363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565124" y="4908386"/>
            <a:ext cx="4845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ONLINE megjelenések erőfölénye tapasztalható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vizualizációs eszközök közül messze kiemelkednek a grafikonos megoldások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388547" y="4970585"/>
            <a:ext cx="4525109" cy="91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Az adatkiadások két leggyakoribb típusa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Táblázatos aggregált adatként (60%)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Egyedi kérésre, táblázatos formában (30%)</a:t>
            </a: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9313" y="684436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</a:rPr>
              <a:t>Az előállított statisztikai adatállományok jellemző felhasználói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594" y="1516186"/>
            <a:ext cx="6479144" cy="389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69778" y="1683898"/>
            <a:ext cx="3473412" cy="687164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 minőség javítását segítő eszközök megoszlása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75" y="2700669"/>
            <a:ext cx="5436986" cy="3175843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865481" y="1583436"/>
            <a:ext cx="517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002060"/>
                </a:solidFill>
              </a:rPr>
              <a:t>A minőségi szempontok 1-5-ig terjedő skálán, a kitöltők véleménye alapján</a:t>
            </a:r>
            <a:endParaRPr lang="hu-HU" sz="2400" dirty="0">
              <a:solidFill>
                <a:srgbClr val="002060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263" y="2700671"/>
            <a:ext cx="5306870" cy="3189768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530549" y="489098"/>
            <a:ext cx="693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002060"/>
                </a:solidFill>
              </a:rPr>
              <a:t>Az adatok minőségére vonatkozó információk</a:t>
            </a:r>
          </a:p>
        </p:txBody>
      </p:sp>
    </p:spTree>
    <p:extLst>
      <p:ext uri="{BB962C8B-B14F-4D97-AF65-F5344CB8AC3E}">
        <p14:creationId xmlns:p14="http://schemas.microsoft.com/office/powerpoint/2010/main" val="17937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További teendők</a:t>
            </a:r>
            <a:endParaRPr lang="hu-HU" sz="36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/>
            <a:r>
              <a:rPr lang="hu-HU" dirty="0">
                <a:solidFill>
                  <a:srgbClr val="002060"/>
                </a:solidFill>
              </a:rPr>
              <a:t>Az ülést követően kerül a </a:t>
            </a:r>
            <a:r>
              <a:rPr lang="hu-HU" dirty="0" err="1">
                <a:solidFill>
                  <a:srgbClr val="002060"/>
                </a:solidFill>
              </a:rPr>
              <a:t>HSSz</a:t>
            </a:r>
            <a:r>
              <a:rPr lang="hu-HU" dirty="0">
                <a:solidFill>
                  <a:srgbClr val="002060"/>
                </a:solidFill>
              </a:rPr>
              <a:t> tagjainak megküldésre az elemzés </a:t>
            </a:r>
            <a:r>
              <a:rPr lang="hu-HU" dirty="0" smtClean="0">
                <a:solidFill>
                  <a:srgbClr val="002060"/>
                </a:solidFill>
              </a:rPr>
              <a:t>  véleményezés céljából</a:t>
            </a:r>
            <a:r>
              <a:rPr lang="hu-HU" dirty="0">
                <a:solidFill>
                  <a:srgbClr val="002060"/>
                </a:solidFill>
              </a:rPr>
              <a:t>:</a:t>
            </a:r>
          </a:p>
          <a:p>
            <a:pPr marL="0" lvl="1" indent="0">
              <a:buNone/>
            </a:pPr>
            <a:r>
              <a:rPr lang="hu-HU" dirty="0">
                <a:solidFill>
                  <a:srgbClr val="002060"/>
                </a:solidFill>
              </a:rPr>
              <a:t>2 hetes határidővel, </a:t>
            </a:r>
            <a:r>
              <a:rPr lang="hu-HU" dirty="0" err="1">
                <a:solidFill>
                  <a:srgbClr val="002060"/>
                </a:solidFill>
                <a:hlinkClick r:id="rId2"/>
              </a:rPr>
              <a:t>statkoord</a:t>
            </a:r>
            <a:r>
              <a:rPr lang="hu-HU" dirty="0">
                <a:solidFill>
                  <a:srgbClr val="002060"/>
                </a:solidFill>
                <a:hlinkClick r:id="rId2"/>
              </a:rPr>
              <a:t>@</a:t>
            </a:r>
            <a:r>
              <a:rPr lang="hu-HU" dirty="0" err="1">
                <a:solidFill>
                  <a:srgbClr val="002060"/>
                </a:solidFill>
                <a:hlinkClick r:id="rId2"/>
              </a:rPr>
              <a:t>ksh.hu</a:t>
            </a:r>
            <a:endParaRPr lang="hu-HU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/>
            <a:r>
              <a:rPr lang="hu-HU" dirty="0">
                <a:solidFill>
                  <a:srgbClr val="002060"/>
                </a:solidFill>
              </a:rPr>
              <a:t>A visszaérkezett észrevételek alapján véglegesítjük az elemzést ezt követően kerül közzétételre a KSH honlapján.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261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843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 smtClean="0">
                <a:solidFill>
                  <a:srgbClr val="002060"/>
                </a:solidFill>
              </a:rPr>
              <a:t>Köszönöm a figyelmet!</a:t>
            </a:r>
            <a:endParaRPr lang="hu-HU" sz="4800" b="1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0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7" y="713439"/>
            <a:ext cx="1418692" cy="444360"/>
          </a:xfrm>
        </p:spPr>
        <p:txBody>
          <a:bodyPr/>
          <a:lstStyle/>
          <a:p>
            <a:r>
              <a:rPr lang="hu-HU" altLang="hu-H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Bevezető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493936" y="1682900"/>
            <a:ext cx="9238231" cy="3418490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Elemzés 2014 óta minden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évben készül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(tájékoztatás a </a:t>
            </a:r>
            <a:r>
              <a:rPr lang="hu-HU" altLang="hu-HU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 egészének statisztikai feladatellátásról)</a:t>
            </a:r>
          </a:p>
          <a:p>
            <a:pPr algn="just">
              <a:spcBef>
                <a:spcPts val="1800"/>
              </a:spcBef>
            </a:pP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Az elemzés forrása: KSH saját nyilvántartása és az adatfelvételek felelősei által kitöltött kérdőívek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272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adatgyűjtés,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95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adatátvétel)</a:t>
            </a:r>
          </a:p>
          <a:p>
            <a:pPr algn="just">
              <a:spcBef>
                <a:spcPts val="1800"/>
              </a:spcBef>
            </a:pP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 kérdőívek alapvetően a 2017-es évet vizsgálják (kivéve egyes esetek)</a:t>
            </a:r>
          </a:p>
          <a:p>
            <a:pPr algn="just">
              <a:spcBef>
                <a:spcPts val="1800"/>
              </a:spcBef>
            </a:pP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Időközben az </a:t>
            </a:r>
            <a:r>
              <a:rPr lang="hu-HU" altLang="hu-H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OSAP </a:t>
            </a:r>
            <a:r>
              <a:rPr lang="hu-HU" altLang="hu-H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tartalma átalakult,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azonban</a:t>
            </a:r>
            <a:r>
              <a:rPr lang="hu-HU" altLang="hu-H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ez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az elemzés ezeket még nem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tartalmazza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8492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3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6" y="713439"/>
            <a:ext cx="5183590" cy="444360"/>
          </a:xfrm>
        </p:spPr>
        <p:txBody>
          <a:bodyPr>
            <a:noAutofit/>
          </a:bodyPr>
          <a:lstStyle/>
          <a:p>
            <a:r>
              <a:rPr lang="hu-HU" altLang="hu-HU" sz="2400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és adatátvételek száma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493935" y="1486818"/>
            <a:ext cx="8022597" cy="420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OSAP 2017: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367 db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adatfelvétel (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209 db KSH; 158 db </a:t>
            </a:r>
            <a:r>
              <a:rPr lang="hu-HU" altLang="hu-HU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további tagja)</a:t>
            </a:r>
            <a:endParaRPr lang="hu-HU" altLang="hu-HU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hu-HU" altLang="hu-HU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055366" y="2236351"/>
            <a:ext cx="2901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1400" b="1" dirty="0">
                <a:solidFill>
                  <a:srgbClr val="002060"/>
                </a:solidFill>
              </a:rPr>
              <a:t>A KSH adatfelvételeinek alakulása, </a:t>
            </a:r>
            <a:r>
              <a:rPr lang="hu-HU" sz="1400" b="1" dirty="0" smtClean="0">
                <a:solidFill>
                  <a:srgbClr val="002060"/>
                </a:solidFill>
              </a:rPr>
              <a:t/>
            </a:r>
            <a:br>
              <a:rPr lang="hu-HU" sz="1400" b="1" dirty="0" smtClean="0">
                <a:solidFill>
                  <a:srgbClr val="002060"/>
                </a:solidFill>
              </a:rPr>
            </a:br>
            <a:r>
              <a:rPr lang="hu-HU" sz="1400" b="1" dirty="0" smtClean="0">
                <a:solidFill>
                  <a:srgbClr val="002060"/>
                </a:solidFill>
              </a:rPr>
              <a:t>2010-2017 </a:t>
            </a:r>
            <a:r>
              <a:rPr lang="hu-HU" sz="1400" b="1" dirty="0">
                <a:solidFill>
                  <a:srgbClr val="002060"/>
                </a:solidFill>
              </a:rPr>
              <a:t>(db)</a:t>
            </a:r>
            <a:endParaRPr lang="hu-HU" sz="1400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236460" y="2236351"/>
            <a:ext cx="3569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rgbClr val="002060"/>
                </a:solidFill>
              </a:rPr>
              <a:t>HSSz</a:t>
            </a:r>
            <a:r>
              <a:rPr lang="hu-HU" sz="1400" b="1" dirty="0">
                <a:solidFill>
                  <a:srgbClr val="002060"/>
                </a:solidFill>
              </a:rPr>
              <a:t> KSH-n kívüli tagjainak adatfelvételeinek alakulása, 2010-2017 (db)</a:t>
            </a:r>
            <a:endParaRPr lang="hu-HU" sz="1400" dirty="0">
              <a:solidFill>
                <a:srgbClr val="002060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954726126"/>
              </p:ext>
            </p:extLst>
          </p:nvPr>
        </p:nvGraphicFramePr>
        <p:xfrm>
          <a:off x="5876924" y="2929996"/>
          <a:ext cx="4139143" cy="224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Diagram 14" title="Db"/>
          <p:cNvGraphicFramePr/>
          <p:nvPr>
            <p:extLst>
              <p:ext uri="{D42A27DB-BD31-4B8C-83A1-F6EECF244321}">
                <p14:modId xmlns:p14="http://schemas.microsoft.com/office/powerpoint/2010/main" val="681604384"/>
              </p:ext>
            </p:extLst>
          </p:nvPr>
        </p:nvGraphicFramePr>
        <p:xfrm>
          <a:off x="1292754" y="2927879"/>
          <a:ext cx="4176713" cy="2253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5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 kormányrendeleti tartalom </a:t>
            </a:r>
            <a:r>
              <a:rPr lang="x-none" sz="3200" b="1" dirty="0">
                <a:solidFill>
                  <a:srgbClr val="002060"/>
                </a:solidFill>
              </a:rPr>
              <a:t>adatgyűjtéseinek és adatátvételeinek megoszlása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489" y="1375340"/>
            <a:ext cx="7265615" cy="43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Az adatfelvételek megoszlása 2017-ben a </a:t>
            </a:r>
            <a:r>
              <a:rPr lang="hu-HU" sz="3200" b="1" dirty="0" err="1" smtClean="0">
                <a:solidFill>
                  <a:srgbClr val="002060"/>
                </a:solidFill>
              </a:rPr>
              <a:t>HSSz</a:t>
            </a:r>
            <a:r>
              <a:rPr lang="hu-HU" sz="3200" b="1" dirty="0" smtClean="0">
                <a:solidFill>
                  <a:srgbClr val="002060"/>
                </a:solidFill>
              </a:rPr>
              <a:t> </a:t>
            </a:r>
            <a:r>
              <a:rPr lang="hu-HU" sz="3200" b="1" dirty="0">
                <a:solidFill>
                  <a:srgbClr val="002060"/>
                </a:solidFill>
              </a:rPr>
              <a:t>KSH-n kívüli tagjai között (db, %)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629" y="1289075"/>
            <a:ext cx="6726173" cy="469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Az adatfelvételek megoszlása 2017-ben a HSSZ </a:t>
            </a:r>
            <a:r>
              <a:rPr lang="hu-HU" sz="3200" b="1" dirty="0" smtClean="0">
                <a:solidFill>
                  <a:srgbClr val="002060"/>
                </a:solidFill>
              </a:rPr>
              <a:t>tagjai </a:t>
            </a:r>
            <a:r>
              <a:rPr lang="hu-HU" sz="3200" b="1" dirty="0">
                <a:solidFill>
                  <a:srgbClr val="002060"/>
                </a:solidFill>
              </a:rPr>
              <a:t>között szakstatisztikai téma szerinti bontásban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439685"/>
              </p:ext>
            </p:extLst>
          </p:nvPr>
        </p:nvGraphicFramePr>
        <p:xfrm>
          <a:off x="3302001" y="1642533"/>
          <a:ext cx="6053666" cy="375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8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3346" y="264807"/>
            <a:ext cx="11217442" cy="782837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</a:rPr>
              <a:t>Kijelölt adatszolgáltatók száma adatgyűjtések esetén </a:t>
            </a:r>
            <a:r>
              <a:rPr lang="hu-HU" sz="2800" b="1" dirty="0" smtClean="0">
                <a:solidFill>
                  <a:srgbClr val="002060"/>
                </a:solidFill>
              </a:rPr>
              <a:t>2015-2017 között </a:t>
            </a:r>
            <a:r>
              <a:rPr lang="hu-HU" sz="2800" b="1" dirty="0">
                <a:solidFill>
                  <a:srgbClr val="002060"/>
                </a:solidFill>
              </a:rPr>
              <a:t>(db)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857" y="1252590"/>
            <a:ext cx="8414421" cy="450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/>
          <a:lstStyle/>
          <a:p>
            <a:r>
              <a:rPr lang="hu-HU" sz="2800" b="1" dirty="0">
                <a:solidFill>
                  <a:srgbClr val="002060"/>
                </a:solidFill>
              </a:rPr>
              <a:t>Az adatfelvételeket érintő egyéb tényezők vizsgálata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8949" y="11422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u="sng" dirty="0">
                <a:solidFill>
                  <a:srgbClr val="002060"/>
                </a:solidFill>
              </a:rPr>
              <a:t>Adatátvételek gyakorisága szerinti vizsgálat</a:t>
            </a:r>
          </a:p>
          <a:p>
            <a:pPr marL="742950" lvl="1" indent="-285750"/>
            <a:r>
              <a:rPr lang="hu-HU" sz="2000" dirty="0">
                <a:solidFill>
                  <a:srgbClr val="002060"/>
                </a:solidFill>
              </a:rPr>
              <a:t>Legjellemzőbb az </a:t>
            </a:r>
            <a:r>
              <a:rPr lang="hu-HU" sz="2000" b="1" i="1" dirty="0">
                <a:solidFill>
                  <a:srgbClr val="002060"/>
                </a:solidFill>
              </a:rPr>
              <a:t>évenkénti </a:t>
            </a:r>
            <a:r>
              <a:rPr lang="hu-HU" sz="2000" dirty="0">
                <a:solidFill>
                  <a:srgbClr val="002060"/>
                </a:solidFill>
              </a:rPr>
              <a:t>gyakoriság a teljesítendő feladatok esetében (44 darab, 46%)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99549622"/>
              </p:ext>
            </p:extLst>
          </p:nvPr>
        </p:nvGraphicFramePr>
        <p:xfrm>
          <a:off x="1771049" y="2081814"/>
          <a:ext cx="8123722" cy="344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867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Az adatfelvételeket érintő egyéb </a:t>
            </a:r>
            <a:r>
              <a:rPr lang="hu-HU" sz="2800" b="1" dirty="0" smtClean="0">
                <a:solidFill>
                  <a:srgbClr val="002060"/>
                </a:solidFill>
              </a:rPr>
              <a:t>tényezők </a:t>
            </a:r>
            <a:r>
              <a:rPr lang="hu-HU" sz="2800" b="1" dirty="0">
                <a:solidFill>
                  <a:srgbClr val="002060"/>
                </a:solidFill>
              </a:rPr>
              <a:t>vizsgálata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-109416" y="1049154"/>
            <a:ext cx="76668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sz="2400" u="sng" dirty="0">
                <a:solidFill>
                  <a:srgbClr val="002060"/>
                </a:solidFill>
              </a:rPr>
              <a:t>Adatszolgáltatói terhek </a:t>
            </a:r>
            <a:r>
              <a:rPr lang="hu-HU" sz="2400" u="sng" dirty="0" smtClean="0">
                <a:solidFill>
                  <a:srgbClr val="002060"/>
                </a:solidFill>
              </a:rPr>
              <a:t>mérése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</a:rPr>
              <a:t>17 esetben végeztek adatszolgáltatói terhekkel kapcsolatos méréseket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57477" y="2255445"/>
            <a:ext cx="5709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>
                <a:solidFill>
                  <a:srgbClr val="002060"/>
                </a:solidFill>
              </a:rPr>
              <a:t>Adminisztratív adatok felhasználásának célja</a:t>
            </a:r>
          </a:p>
          <a:p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630" y="2710628"/>
            <a:ext cx="5506982" cy="3310048"/>
          </a:xfrm>
          <a:prstGeom prst="rect">
            <a:avLst/>
          </a:prstGeom>
        </p:spPr>
      </p:pic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 flipV="1">
            <a:off x="1944302" y="6857999"/>
            <a:ext cx="8937859" cy="380199"/>
          </a:xfrm>
        </p:spPr>
        <p:txBody>
          <a:bodyPr>
            <a:normAutofit fontScale="925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87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B21412D4CFDAD740A8FC4A8E7FC7E55D" ma:contentTypeVersion="1" ma:contentTypeDescription="Új dokumentum létrehozása." ma:contentTypeScope="" ma:versionID="7ddd0dc62c68463062e66c3a5feebc29">
  <xsd:schema xmlns:xsd="http://www.w3.org/2001/XMLSchema" xmlns:xs="http://www.w3.org/2001/XMLSchema" xmlns:p="http://schemas.microsoft.com/office/2006/metadata/properties" xmlns:ns2="b0c1b768-9c45-4bba-a30a-5ddd61fd4a7f" targetNamespace="http://schemas.microsoft.com/office/2006/metadata/properties" ma:root="true" ma:fieldsID="31b0b4807f11b90b70611dd295619004" ns2:_="">
    <xsd:import namespace="b0c1b768-9c45-4bba-a30a-5ddd61fd4a7f"/>
    <xsd:element name="properties">
      <xsd:complexType>
        <xsd:sequence>
          <xsd:element name="documentManagement">
            <xsd:complexType>
              <xsd:all>
                <xsd:element ref="ns2:Alc_x00ed_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1b768-9c45-4bba-a30a-5ddd61fd4a7f" elementFormDefault="qualified">
    <xsd:import namespace="http://schemas.microsoft.com/office/2006/documentManagement/types"/>
    <xsd:import namespace="http://schemas.microsoft.com/office/infopath/2007/PartnerControls"/>
    <xsd:element name="Alc_x00ed_m" ma:index="8" nillable="true" ma:displayName="Alcím" ma:internalName="Alc_x00ed_m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c_x00ed_m xmlns="b0c1b768-9c45-4bba-a30a-5ddd61fd4a7f" xsi:nil="true"/>
  </documentManagement>
</p:properties>
</file>

<file path=customXml/itemProps1.xml><?xml version="1.0" encoding="utf-8"?>
<ds:datastoreItem xmlns:ds="http://schemas.openxmlformats.org/officeDocument/2006/customXml" ds:itemID="{2BE65D53-FF23-44F6-B59C-D26347B2C77D}"/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358</Words>
  <Application>Microsoft Office PowerPoint</Application>
  <PresentationFormat>Szélesvásznú</PresentationFormat>
  <Paragraphs>75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 </vt:lpstr>
      <vt:lpstr>Office-téma</vt:lpstr>
      <vt:lpstr>Tájékoztatás a 2017. évi Országos Statisztikai Adatfelvételi Program (OSAP) teljesüléséről</vt:lpstr>
      <vt:lpstr>Bevezető</vt:lpstr>
      <vt:lpstr>Adatgyűjtések és adatátvételek száma</vt:lpstr>
      <vt:lpstr>A kormányrendeleti tartalom adatgyűjtéseinek és adatátvételeinek megoszlása</vt:lpstr>
      <vt:lpstr>Az adatfelvételek megoszlása 2017-ben a HSSz KSH-n kívüli tagjai között (db, %)</vt:lpstr>
      <vt:lpstr>Az adatfelvételek megoszlása 2017-ben a HSSZ tagjai között szakstatisztikai téma szerinti bontásban</vt:lpstr>
      <vt:lpstr>Kijelölt adatszolgáltatók száma adatgyűjtések esetén 2015-2017 között (db)</vt:lpstr>
      <vt:lpstr>Az adatfelvételeket érintő egyéb tényezők vizsgálata</vt:lpstr>
      <vt:lpstr>Az adatfelvételeket érintő egyéb tényezők vizsgálata</vt:lpstr>
      <vt:lpstr>Publikálás</vt:lpstr>
      <vt:lpstr>Az előállított statisztikai adatállományok jellemző felhasználói</vt:lpstr>
      <vt:lpstr>A minőség javítását segítő eszközök megoszlása </vt:lpstr>
      <vt:lpstr>További teendők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Szuromi Dóra</cp:lastModifiedBy>
  <cp:revision>51</cp:revision>
  <dcterms:created xsi:type="dcterms:W3CDTF">2017-03-01T09:38:02Z</dcterms:created>
  <dcterms:modified xsi:type="dcterms:W3CDTF">2018-09-25T14:09:43Z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0x010100B21412D4CFDAD740A8FC4A8E7FC7E55D</vt:lpwstr>
  </property>
</Properties>
</file>